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56" r:id="rId3"/>
    <p:sldId id="257" r:id="rId4"/>
    <p:sldId id="258" r:id="rId5"/>
    <p:sldId id="259" r:id="rId6"/>
    <p:sldId id="260" r:id="rId7"/>
    <p:sldId id="261" r:id="rId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039995-C421-416F-BBD7-72FA07533B91}" type="doc">
      <dgm:prSet loTypeId="urn:microsoft.com/office/officeart/2005/8/layout/cycle6" loCatId="cycle" qsTypeId="urn:microsoft.com/office/officeart/2005/8/quickstyle/simple4" qsCatId="simple" csTypeId="urn:microsoft.com/office/officeart/2005/8/colors/accent6_2" csCatId="accent6" phldr="1"/>
      <dgm:spPr/>
      <dgm:t>
        <a:bodyPr/>
        <a:lstStyle/>
        <a:p>
          <a:endParaRPr lang="el-GR"/>
        </a:p>
      </dgm:t>
    </dgm:pt>
    <dgm:pt modelId="{6CE13007-A518-4DA2-A372-04F11047F59F}">
      <dgm:prSet phldrT="[Κείμενο]"/>
      <dgm:spPr/>
      <dgm:t>
        <a:bodyPr/>
        <a:lstStyle/>
        <a:p>
          <a:r>
            <a:rPr lang="el-GR" b="0" i="0"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74D1CB1C-7860-4DC4-8092-5C329F9E6B81}" type="parTrans" cxnId="{E2FCE99A-DA5A-4000-BDD6-ADA0C7B733E4}">
      <dgm:prSet/>
      <dgm:spPr/>
      <dgm:t>
        <a:bodyPr/>
        <a:lstStyle/>
        <a:p>
          <a:endParaRPr lang="el-GR"/>
        </a:p>
      </dgm:t>
    </dgm:pt>
    <dgm:pt modelId="{8EB3B251-DBD2-4FFD-9D18-303FB9FF3A7E}" type="sibTrans" cxnId="{E2FCE99A-DA5A-4000-BDD6-ADA0C7B733E4}">
      <dgm:prSet/>
      <dgm:spPr/>
      <dgm:t>
        <a:bodyPr/>
        <a:lstStyle/>
        <a:p>
          <a:endParaRPr lang="el-GR"/>
        </a:p>
      </dgm:t>
    </dgm:pt>
    <dgm:pt modelId="{06FAED05-15EA-428A-9F4D-A4B797F31720}">
      <dgm:prSet phldrT="[Κείμενο]"/>
      <dgm:spPr/>
      <dgm:t>
        <a:bodyPr/>
        <a:lstStyle/>
        <a:p>
          <a:r>
            <a:rPr lang="el-GR" b="0" i="0" dirty="0" smtClean="0"/>
            <a:t>Ένα </a:t>
          </a:r>
          <a:r>
            <a:rPr lang="el-GR" b="0" i="0" dirty="0" smtClean="0"/>
            <a:t>ρολόι</a:t>
          </a:r>
          <a:r>
            <a:rPr lang="el-GR" b="0" i="0" dirty="0" smtClean="0"/>
            <a:t> που λειτουργεί με ένα </a:t>
          </a:r>
          <a:r>
            <a:rPr lang="el-GR" b="0" i="0" dirty="0" smtClean="0"/>
            <a:t>εκκρεμές βασίζει </a:t>
          </a:r>
          <a:r>
            <a:rPr lang="el-GR" b="0" i="0" dirty="0" smtClean="0"/>
            <a:t>τη λειτουργία του στη δύναμη της βαρύτητας για τον υπολογισμό του χρόνου.</a:t>
          </a:r>
          <a:endParaRPr lang="el-GR" dirty="0"/>
        </a:p>
      </dgm:t>
    </dgm:pt>
    <dgm:pt modelId="{F890BADF-BB25-45EE-8116-2869944B13C2}" type="parTrans" cxnId="{DF0CABB4-1AD1-478D-A933-EB3F53951015}">
      <dgm:prSet/>
      <dgm:spPr/>
      <dgm:t>
        <a:bodyPr/>
        <a:lstStyle/>
        <a:p>
          <a:endParaRPr lang="el-GR"/>
        </a:p>
      </dgm:t>
    </dgm:pt>
    <dgm:pt modelId="{7B704B7E-CB7E-4799-8705-AB4202404A62}" type="sibTrans" cxnId="{DF0CABB4-1AD1-478D-A933-EB3F53951015}">
      <dgm:prSet/>
      <dgm:spPr/>
      <dgm:t>
        <a:bodyPr/>
        <a:lstStyle/>
        <a:p>
          <a:endParaRPr lang="el-GR"/>
        </a:p>
      </dgm:t>
    </dgm:pt>
    <dgm:pt modelId="{DDBA8AB7-7C76-4B3B-994F-C80E513F7DB8}">
      <dgm:prSet phldrT="[Κείμενο]"/>
      <dgm:spPr/>
      <dgm:t>
        <a:bodyPr/>
        <a:lstStyle/>
        <a:p>
          <a:r>
            <a:rPr lang="el-GR" b="0" i="0" dirty="0" smtClean="0"/>
            <a:t>Οι </a:t>
          </a:r>
          <a:r>
            <a:rPr lang="el-GR" b="0" i="0" dirty="0" smtClean="0"/>
            <a:t>τεχνητοί δορυφόροι είναι και αυτοί μια εφαρμογή της βαρύτητας</a:t>
          </a:r>
          <a:endParaRPr lang="el-GR" dirty="0"/>
        </a:p>
      </dgm:t>
    </dgm:pt>
    <dgm:pt modelId="{029CD1DF-0CB7-4E2C-A6A7-2BD4B3BF611D}" type="parTrans" cxnId="{8D24C6B2-30E7-4994-A103-3A5273E9FFF7}">
      <dgm:prSet/>
      <dgm:spPr/>
      <dgm:t>
        <a:bodyPr/>
        <a:lstStyle/>
        <a:p>
          <a:endParaRPr lang="el-GR"/>
        </a:p>
      </dgm:t>
    </dgm:pt>
    <dgm:pt modelId="{5A14BF54-C350-4B5F-83F8-B045140C3FB7}" type="sibTrans" cxnId="{8D24C6B2-30E7-4994-A103-3A5273E9FFF7}">
      <dgm:prSet/>
      <dgm:spPr/>
      <dgm:t>
        <a:bodyPr/>
        <a:lstStyle/>
        <a:p>
          <a:endParaRPr lang="el-GR"/>
        </a:p>
      </dgm:t>
    </dgm:pt>
    <dgm:pt modelId="{F0FFEC2B-55DC-4BF9-AF4A-A4F8DF704407}">
      <dgm:prSet phldrT="[Κείμενο]"/>
      <dgm:spPr/>
      <dgm:t>
        <a:bodyPr/>
        <a:lstStyle/>
        <a:p>
          <a:r>
            <a:rPr lang="el-GR" b="0" i="0" dirty="0" smtClean="0"/>
            <a:t>Ο τεχνητός ορίζοντας στα αεροσκάφη και άλλα ιπτάμενα μέσα αποτελεί εφαρμογή της δύναμης της βαρύτητας για να απεικονίζει την κλίση του αεροπλάνου.</a:t>
          </a:r>
          <a:endParaRPr lang="el-GR" dirty="0"/>
        </a:p>
      </dgm:t>
    </dgm:pt>
    <dgm:pt modelId="{614909CF-9789-495B-9289-51DD3643A2F9}" type="parTrans" cxnId="{B216E834-79E2-4180-BDBD-41ED1406BFDB}">
      <dgm:prSet/>
      <dgm:spPr/>
    </dgm:pt>
    <dgm:pt modelId="{517CDFAA-8F95-45F7-A917-48764EF8C432}" type="sibTrans" cxnId="{B216E834-79E2-4180-BDBD-41ED1406BFDB}">
      <dgm:prSet/>
      <dgm:spPr/>
    </dgm:pt>
    <dgm:pt modelId="{CEB5FA77-B4BD-4D25-B9B0-3BBBA56548FF}" type="pres">
      <dgm:prSet presAssocID="{3B039995-C421-416F-BBD7-72FA07533B91}" presName="cycle" presStyleCnt="0">
        <dgm:presLayoutVars>
          <dgm:dir/>
          <dgm:resizeHandles val="exact"/>
        </dgm:presLayoutVars>
      </dgm:prSet>
      <dgm:spPr/>
    </dgm:pt>
    <dgm:pt modelId="{6163B091-C00D-409A-8533-D897F753DB4B}" type="pres">
      <dgm:prSet presAssocID="{6CE13007-A518-4DA2-A372-04F11047F59F}" presName="node" presStyleLbl="node1" presStyleIdx="0" presStyleCnt="4" custScaleX="188582">
        <dgm:presLayoutVars>
          <dgm:bulletEnabled val="1"/>
        </dgm:presLayoutVars>
      </dgm:prSet>
      <dgm:spPr/>
      <dgm:t>
        <a:bodyPr/>
        <a:lstStyle/>
        <a:p>
          <a:endParaRPr lang="el-GR"/>
        </a:p>
      </dgm:t>
    </dgm:pt>
    <dgm:pt modelId="{C101B619-9844-409A-96FD-37FE6EB1BD3C}" type="pres">
      <dgm:prSet presAssocID="{6CE13007-A518-4DA2-A372-04F11047F59F}" presName="spNode" presStyleCnt="0"/>
      <dgm:spPr/>
    </dgm:pt>
    <dgm:pt modelId="{59D51060-97D8-4337-9D88-70B9545C6910}" type="pres">
      <dgm:prSet presAssocID="{8EB3B251-DBD2-4FFD-9D18-303FB9FF3A7E}" presName="sibTrans" presStyleLbl="sibTrans1D1" presStyleIdx="0" presStyleCnt="4"/>
      <dgm:spPr/>
    </dgm:pt>
    <dgm:pt modelId="{B0587422-AF3A-41DF-A338-EF386369364C}" type="pres">
      <dgm:prSet presAssocID="{06FAED05-15EA-428A-9F4D-A4B797F31720}" presName="node" presStyleLbl="node1" presStyleIdx="1" presStyleCnt="4" custScaleX="186580">
        <dgm:presLayoutVars>
          <dgm:bulletEnabled val="1"/>
        </dgm:presLayoutVars>
      </dgm:prSet>
      <dgm:spPr/>
      <dgm:t>
        <a:bodyPr/>
        <a:lstStyle/>
        <a:p>
          <a:endParaRPr lang="el-GR"/>
        </a:p>
      </dgm:t>
    </dgm:pt>
    <dgm:pt modelId="{5F4103C2-86BB-444B-87F8-11CF0E81110A}" type="pres">
      <dgm:prSet presAssocID="{06FAED05-15EA-428A-9F4D-A4B797F31720}" presName="spNode" presStyleCnt="0"/>
      <dgm:spPr/>
    </dgm:pt>
    <dgm:pt modelId="{696B0A86-BDBC-4C8B-85B6-F83536A55957}" type="pres">
      <dgm:prSet presAssocID="{7B704B7E-CB7E-4799-8705-AB4202404A62}" presName="sibTrans" presStyleLbl="sibTrans1D1" presStyleIdx="1" presStyleCnt="4"/>
      <dgm:spPr/>
    </dgm:pt>
    <dgm:pt modelId="{1E6D92CD-4DC1-41AD-8F62-975E97F947D6}" type="pres">
      <dgm:prSet presAssocID="{F0FFEC2B-55DC-4BF9-AF4A-A4F8DF704407}" presName="node" presStyleLbl="node1" presStyleIdx="2" presStyleCnt="4" custScaleX="241543">
        <dgm:presLayoutVars>
          <dgm:bulletEnabled val="1"/>
        </dgm:presLayoutVars>
      </dgm:prSet>
      <dgm:spPr/>
      <dgm:t>
        <a:bodyPr/>
        <a:lstStyle/>
        <a:p>
          <a:endParaRPr lang="el-GR"/>
        </a:p>
      </dgm:t>
    </dgm:pt>
    <dgm:pt modelId="{B66DA028-9B71-480C-A763-EE23D3493FC4}" type="pres">
      <dgm:prSet presAssocID="{F0FFEC2B-55DC-4BF9-AF4A-A4F8DF704407}" presName="spNode" presStyleCnt="0"/>
      <dgm:spPr/>
    </dgm:pt>
    <dgm:pt modelId="{9559A34A-5A46-474A-8F3C-AEB5BD7AE80F}" type="pres">
      <dgm:prSet presAssocID="{517CDFAA-8F95-45F7-A917-48764EF8C432}" presName="sibTrans" presStyleLbl="sibTrans1D1" presStyleIdx="2" presStyleCnt="4"/>
      <dgm:spPr/>
    </dgm:pt>
    <dgm:pt modelId="{E378505C-93A2-4634-81F6-29A476218B9D}" type="pres">
      <dgm:prSet presAssocID="{DDBA8AB7-7C76-4B3B-994F-C80E513F7DB8}" presName="node" presStyleLbl="node1" presStyleIdx="3" presStyleCnt="4" custScaleX="210986">
        <dgm:presLayoutVars>
          <dgm:bulletEnabled val="1"/>
        </dgm:presLayoutVars>
      </dgm:prSet>
      <dgm:spPr/>
      <dgm:t>
        <a:bodyPr/>
        <a:lstStyle/>
        <a:p>
          <a:endParaRPr lang="el-GR"/>
        </a:p>
      </dgm:t>
    </dgm:pt>
    <dgm:pt modelId="{1BB1BE05-CFBD-421A-B3E2-91C61048C90A}" type="pres">
      <dgm:prSet presAssocID="{DDBA8AB7-7C76-4B3B-994F-C80E513F7DB8}" presName="spNode" presStyleCnt="0"/>
      <dgm:spPr/>
    </dgm:pt>
    <dgm:pt modelId="{2336C14B-099E-4F40-82C3-31AE41C51C73}" type="pres">
      <dgm:prSet presAssocID="{5A14BF54-C350-4B5F-83F8-B045140C3FB7}" presName="sibTrans" presStyleLbl="sibTrans1D1" presStyleIdx="3" presStyleCnt="4"/>
      <dgm:spPr/>
    </dgm:pt>
  </dgm:ptLst>
  <dgm:cxnLst>
    <dgm:cxn modelId="{1509BFB7-7118-4879-A068-12E9C701760B}" type="presOf" srcId="{06FAED05-15EA-428A-9F4D-A4B797F31720}" destId="{B0587422-AF3A-41DF-A338-EF386369364C}" srcOrd="0" destOrd="0" presId="urn:microsoft.com/office/officeart/2005/8/layout/cycle6"/>
    <dgm:cxn modelId="{F11B0ECC-7D32-431B-ADEF-FFDC4249BE80}" type="presOf" srcId="{7B704B7E-CB7E-4799-8705-AB4202404A62}" destId="{696B0A86-BDBC-4C8B-85B6-F83536A55957}" srcOrd="0" destOrd="0" presId="urn:microsoft.com/office/officeart/2005/8/layout/cycle6"/>
    <dgm:cxn modelId="{DF0CABB4-1AD1-478D-A933-EB3F53951015}" srcId="{3B039995-C421-416F-BBD7-72FA07533B91}" destId="{06FAED05-15EA-428A-9F4D-A4B797F31720}" srcOrd="1" destOrd="0" parTransId="{F890BADF-BB25-45EE-8116-2869944B13C2}" sibTransId="{7B704B7E-CB7E-4799-8705-AB4202404A62}"/>
    <dgm:cxn modelId="{E2FCE99A-DA5A-4000-BDD6-ADA0C7B733E4}" srcId="{3B039995-C421-416F-BBD7-72FA07533B91}" destId="{6CE13007-A518-4DA2-A372-04F11047F59F}" srcOrd="0" destOrd="0" parTransId="{74D1CB1C-7860-4DC4-8092-5C329F9E6B81}" sibTransId="{8EB3B251-DBD2-4FFD-9D18-303FB9FF3A7E}"/>
    <dgm:cxn modelId="{7E68AB77-C342-42A6-BC88-B0F0C08473C6}" type="presOf" srcId="{6CE13007-A518-4DA2-A372-04F11047F59F}" destId="{6163B091-C00D-409A-8533-D897F753DB4B}" srcOrd="0" destOrd="0" presId="urn:microsoft.com/office/officeart/2005/8/layout/cycle6"/>
    <dgm:cxn modelId="{8D24C6B2-30E7-4994-A103-3A5273E9FFF7}" srcId="{3B039995-C421-416F-BBD7-72FA07533B91}" destId="{DDBA8AB7-7C76-4B3B-994F-C80E513F7DB8}" srcOrd="3" destOrd="0" parTransId="{029CD1DF-0CB7-4E2C-A6A7-2BD4B3BF611D}" sibTransId="{5A14BF54-C350-4B5F-83F8-B045140C3FB7}"/>
    <dgm:cxn modelId="{3274923B-B3F9-44AE-AABA-0B683270D233}" type="presOf" srcId="{DDBA8AB7-7C76-4B3B-994F-C80E513F7DB8}" destId="{E378505C-93A2-4634-81F6-29A476218B9D}" srcOrd="0" destOrd="0" presId="urn:microsoft.com/office/officeart/2005/8/layout/cycle6"/>
    <dgm:cxn modelId="{5D6D2ED3-842E-448B-B60E-EF409ADE80E7}" type="presOf" srcId="{8EB3B251-DBD2-4FFD-9D18-303FB9FF3A7E}" destId="{59D51060-97D8-4337-9D88-70B9545C6910}" srcOrd="0" destOrd="0" presId="urn:microsoft.com/office/officeart/2005/8/layout/cycle6"/>
    <dgm:cxn modelId="{926AC24E-1D77-4288-8961-14A71ABDC9A6}" type="presOf" srcId="{F0FFEC2B-55DC-4BF9-AF4A-A4F8DF704407}" destId="{1E6D92CD-4DC1-41AD-8F62-975E97F947D6}" srcOrd="0" destOrd="0" presId="urn:microsoft.com/office/officeart/2005/8/layout/cycle6"/>
    <dgm:cxn modelId="{53C8636A-4FC3-47C0-B2DD-B2DBB5312287}" type="presOf" srcId="{5A14BF54-C350-4B5F-83F8-B045140C3FB7}" destId="{2336C14B-099E-4F40-82C3-31AE41C51C73}" srcOrd="0" destOrd="0" presId="urn:microsoft.com/office/officeart/2005/8/layout/cycle6"/>
    <dgm:cxn modelId="{8B2DC004-BE36-43B9-9495-8A0A97728E42}" type="presOf" srcId="{517CDFAA-8F95-45F7-A917-48764EF8C432}" destId="{9559A34A-5A46-474A-8F3C-AEB5BD7AE80F}" srcOrd="0" destOrd="0" presId="urn:microsoft.com/office/officeart/2005/8/layout/cycle6"/>
    <dgm:cxn modelId="{B216E834-79E2-4180-BDBD-41ED1406BFDB}" srcId="{3B039995-C421-416F-BBD7-72FA07533B91}" destId="{F0FFEC2B-55DC-4BF9-AF4A-A4F8DF704407}" srcOrd="2" destOrd="0" parTransId="{614909CF-9789-495B-9289-51DD3643A2F9}" sibTransId="{517CDFAA-8F95-45F7-A917-48764EF8C432}"/>
    <dgm:cxn modelId="{35F8B534-11B3-47E0-93C0-CC3A55A559BD}" type="presOf" srcId="{3B039995-C421-416F-BBD7-72FA07533B91}" destId="{CEB5FA77-B4BD-4D25-B9B0-3BBBA56548FF}" srcOrd="0" destOrd="0" presId="urn:microsoft.com/office/officeart/2005/8/layout/cycle6"/>
    <dgm:cxn modelId="{FDEEF0A7-5918-41A9-BDEB-1544B53F1F19}" type="presParOf" srcId="{CEB5FA77-B4BD-4D25-B9B0-3BBBA56548FF}" destId="{6163B091-C00D-409A-8533-D897F753DB4B}" srcOrd="0" destOrd="0" presId="urn:microsoft.com/office/officeart/2005/8/layout/cycle6"/>
    <dgm:cxn modelId="{07E612FE-BAF2-46A5-BC10-0AF4277A41C1}" type="presParOf" srcId="{CEB5FA77-B4BD-4D25-B9B0-3BBBA56548FF}" destId="{C101B619-9844-409A-96FD-37FE6EB1BD3C}" srcOrd="1" destOrd="0" presId="urn:microsoft.com/office/officeart/2005/8/layout/cycle6"/>
    <dgm:cxn modelId="{7DB5D364-38AC-4FCB-B9A6-D0034728DA72}" type="presParOf" srcId="{CEB5FA77-B4BD-4D25-B9B0-3BBBA56548FF}" destId="{59D51060-97D8-4337-9D88-70B9545C6910}" srcOrd="2" destOrd="0" presId="urn:microsoft.com/office/officeart/2005/8/layout/cycle6"/>
    <dgm:cxn modelId="{2ADDB9FF-B13E-4244-977B-4176DDF66B19}" type="presParOf" srcId="{CEB5FA77-B4BD-4D25-B9B0-3BBBA56548FF}" destId="{B0587422-AF3A-41DF-A338-EF386369364C}" srcOrd="3" destOrd="0" presId="urn:microsoft.com/office/officeart/2005/8/layout/cycle6"/>
    <dgm:cxn modelId="{C508931C-9838-4722-9AAB-252CD63E894D}" type="presParOf" srcId="{CEB5FA77-B4BD-4D25-B9B0-3BBBA56548FF}" destId="{5F4103C2-86BB-444B-87F8-11CF0E81110A}" srcOrd="4" destOrd="0" presId="urn:microsoft.com/office/officeart/2005/8/layout/cycle6"/>
    <dgm:cxn modelId="{4C515883-9C6E-43AC-9BE0-DA8AB11A9F0E}" type="presParOf" srcId="{CEB5FA77-B4BD-4D25-B9B0-3BBBA56548FF}" destId="{696B0A86-BDBC-4C8B-85B6-F83536A55957}" srcOrd="5" destOrd="0" presId="urn:microsoft.com/office/officeart/2005/8/layout/cycle6"/>
    <dgm:cxn modelId="{EE9F6D5C-C857-4521-8FC7-EA4BBE612CE6}" type="presParOf" srcId="{CEB5FA77-B4BD-4D25-B9B0-3BBBA56548FF}" destId="{1E6D92CD-4DC1-41AD-8F62-975E97F947D6}" srcOrd="6" destOrd="0" presId="urn:microsoft.com/office/officeart/2005/8/layout/cycle6"/>
    <dgm:cxn modelId="{06C1848E-F0AF-4710-A797-D3CB8C522C6F}" type="presParOf" srcId="{CEB5FA77-B4BD-4D25-B9B0-3BBBA56548FF}" destId="{B66DA028-9B71-480C-A763-EE23D3493FC4}" srcOrd="7" destOrd="0" presId="urn:microsoft.com/office/officeart/2005/8/layout/cycle6"/>
    <dgm:cxn modelId="{C14A9231-D0D4-470D-9511-2F4853585011}" type="presParOf" srcId="{CEB5FA77-B4BD-4D25-B9B0-3BBBA56548FF}" destId="{9559A34A-5A46-474A-8F3C-AEB5BD7AE80F}" srcOrd="8" destOrd="0" presId="urn:microsoft.com/office/officeart/2005/8/layout/cycle6"/>
    <dgm:cxn modelId="{16FFC3C8-C78B-42AA-95C4-1184BBF2148A}" type="presParOf" srcId="{CEB5FA77-B4BD-4D25-B9B0-3BBBA56548FF}" destId="{E378505C-93A2-4634-81F6-29A476218B9D}" srcOrd="9" destOrd="0" presId="urn:microsoft.com/office/officeart/2005/8/layout/cycle6"/>
    <dgm:cxn modelId="{70BDBEDA-89F3-48F6-AE43-04501AAC33CD}" type="presParOf" srcId="{CEB5FA77-B4BD-4D25-B9B0-3BBBA56548FF}" destId="{1BB1BE05-CFBD-421A-B3E2-91C61048C90A}" srcOrd="10" destOrd="0" presId="urn:microsoft.com/office/officeart/2005/8/layout/cycle6"/>
    <dgm:cxn modelId="{8BDB2762-F51F-4DB7-A44A-413107E92335}" type="presParOf" srcId="{CEB5FA77-B4BD-4D25-B9B0-3BBBA56548FF}" destId="{2336C14B-099E-4F40-82C3-31AE41C51C73}" srcOrd="11" destOrd="0" presId="urn:microsoft.com/office/officeart/2005/8/layout/cycle6"/>
  </dgm:cxnLst>
  <dgm:bg/>
  <dgm:whole/>
</dgm:dataModel>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803F04-E5DB-4D5B-B910-A4EC9C7D71D5}" type="datetimeFigureOut">
              <a:rPr lang="el-GR" smtClean="0"/>
              <a:pPr/>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023327-0C33-496B-9635-5DE2641382EB}"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tx1"/>
          </a:solidFill>
        </p:spPr>
        <p:txBody>
          <a:bodyPr/>
          <a:lstStyle>
            <a:lvl1pPr>
              <a:defRPr>
                <a:solidFill>
                  <a:schemeClr val="bg1"/>
                </a:solidFill>
              </a:defRPr>
            </a:lvl1pPr>
          </a:lstStyle>
          <a:p>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pic>
        <p:nvPicPr>
          <p:cNvPr id="7" name="6 - Εικόνα" descr="220px-GodfreyKneller-IsaacNewton-1689.jpg"/>
          <p:cNvPicPr>
            <a:picLocks noChangeAspect="1"/>
          </p:cNvPicPr>
          <p:nvPr userDrawn="1"/>
        </p:nvPicPr>
        <p:blipFill>
          <a:blip r:embed="rId2"/>
          <a:stretch>
            <a:fillRect/>
          </a:stretch>
        </p:blipFill>
        <p:spPr>
          <a:xfrm>
            <a:off x="0" y="5486401"/>
            <a:ext cx="995880" cy="1371599"/>
          </a:xfrm>
          <a:prstGeom prst="rect">
            <a:avLst/>
          </a:prstGeom>
        </p:spPr>
      </p:pic>
      <p:sp>
        <p:nvSpPr>
          <p:cNvPr id="11" name="4 - Θέση υποσέλιδου"/>
          <p:cNvSpPr txBox="1">
            <a:spLocks/>
          </p:cNvSpPr>
          <p:nvPr userDrawn="1"/>
        </p:nvSpPr>
        <p:spPr>
          <a:xfrm>
            <a:off x="1000100" y="6429396"/>
            <a:ext cx="1966906" cy="285728"/>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smtClean="0">
                <a:ln>
                  <a:noFill/>
                </a:ln>
                <a:solidFill>
                  <a:schemeClr val="tx1"/>
                </a:solidFill>
                <a:effectLst/>
                <a:uLnTx/>
                <a:uFillTx/>
                <a:latin typeface="+mn-lt"/>
                <a:ea typeface="+mn-ea"/>
                <a:cs typeface="+mn-cs"/>
              </a:rPr>
              <a:t>Η Βαρύτητα</a:t>
            </a:r>
            <a:endParaRPr kumimoji="0" lang="el-GR"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15 - TextBox"/>
          <p:cNvSpPr txBox="1"/>
          <p:nvPr userDrawn="1"/>
        </p:nvSpPr>
        <p:spPr>
          <a:xfrm>
            <a:off x="8429652" y="6357958"/>
            <a:ext cx="457176" cy="369332"/>
          </a:xfrm>
          <a:prstGeom prst="rect">
            <a:avLst/>
          </a:prstGeom>
          <a:noFill/>
        </p:spPr>
        <p:txBody>
          <a:bodyPr wrap="none" rtlCol="0">
            <a:spAutoFit/>
          </a:bodyPr>
          <a:lstStyle/>
          <a:p>
            <a:fld id="{4BFB1112-5C06-47A7-B985-80580BA8F169}"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95BE8A2-E92A-4ED3-AFD0-8F4D776CFA30}"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531E9128-E37C-43E0-A02F-42A9A1CF95F6}"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B52748E-15FE-401C-A4C5-A63548F1ED39}"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56E5807-69D1-4A35-908B-0C48972B4689}"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9EB49B38-CDA0-43E7-B463-B9FC456CECE4}"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6930794E-0D91-42FB-B446-28BD75834A98}" type="datetime1">
              <a:rPr lang="el-GR" smtClean="0"/>
              <a:pPr/>
              <a:t>23/4/2018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3EC40B98-D3BA-4F64-B8FA-0222FCAACC85}" type="datetime1">
              <a:rPr lang="el-GR" smtClean="0"/>
              <a:pPr/>
              <a:t>23/4/2018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E1736865-D213-449C-9AC6-499A6CE75990}" type="datetime1">
              <a:rPr lang="el-GR" smtClean="0"/>
              <a:pPr/>
              <a:t>23/4/2018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8ED7A0E-2409-4AEA-BF03-CEFF46ADAB7C}"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CD917FD-EDC2-4720-B642-486AE49E8F5B}"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4908424E-CA36-442E-BEF7-E8514ADD72D4}"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8C501A1-3A38-4D2E-A520-CBE626A7DDD1}"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0A6FE0A-DB43-4BCE-9C15-F55FAE1B3B0D}"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80026E3-D119-4DF5-91BC-ACB414575264}"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FA214C5E-BC9F-43C3-929B-FE474A1DF47E}"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5F15A290-F8B4-4D58-B011-FB58FC7771DB}" type="datetime1">
              <a:rPr lang="el-GR" smtClean="0"/>
              <a:pPr/>
              <a:t>23/4/2018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06244A3-5663-46C4-897F-ACD26BBFC048}" type="datetime1">
              <a:rPr lang="el-GR" smtClean="0"/>
              <a:pPr/>
              <a:t>23/4/2018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0C80E68-ACDB-496C-BBF2-6AD80DD8CDD0}" type="datetime1">
              <a:rPr lang="el-GR" smtClean="0"/>
              <a:pPr/>
              <a:t>23/4/2018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8D08D06-F952-4652-B356-908E2BDF3CC8}"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1CFA2288-00F4-48E4-B52A-B54A8F0ACF18}" type="datetime1">
              <a:rPr lang="el-GR" smtClean="0"/>
              <a:pPr/>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AE9C8BE-B335-4B01-BD74-1952C18D7330}" type="datetime1">
              <a:rPr lang="el-GR" smtClean="0"/>
              <a:pPr/>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010B-1A1A-4508-A86E-8E0821E9884B}" type="datetime1">
              <a:rPr lang="el-GR" smtClean="0"/>
              <a:pPr/>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D1012D-B609-449E-8B20-9D4C19624BE3}" type="datetime1">
              <a:rPr lang="el-GR" smtClean="0"/>
              <a:pPr/>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0026E3-D119-4DF5-91BC-ACB414575264}"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p:spPr>
        <p:txBody>
          <a:bodyPr/>
          <a:lstStyle/>
          <a:p>
            <a:r>
              <a:rPr lang="el-GR" dirty="0" smtClean="0"/>
              <a:t>Η Βαρύτητα</a:t>
            </a:r>
            <a:endParaRPr lang="el-GR" dirty="0"/>
          </a:p>
        </p:txBody>
      </p:sp>
      <p:sp>
        <p:nvSpPr>
          <p:cNvPr id="5" name="4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
        <p:nvSpPr>
          <p:cNvPr id="3" name="2 - Υπότιτλος"/>
          <p:cNvSpPr>
            <a:spLocks noGrp="1"/>
          </p:cNvSpPr>
          <p:nvPr>
            <p:ph type="subTitle" idx="1"/>
          </p:nvPr>
        </p:nvSpPr>
        <p:spPr>
          <a:xfrm>
            <a:off x="1357290" y="2928934"/>
            <a:ext cx="6400800" cy="1752600"/>
          </a:xfrm>
        </p:spPr>
        <p:txBody>
          <a:bodyPr/>
          <a:lstStyle/>
          <a:p>
            <a:r>
              <a:rPr lang="el-GR" dirty="0" err="1" smtClean="0"/>
              <a:t>Μίσσιου</a:t>
            </a:r>
            <a:r>
              <a:rPr lang="el-GR" dirty="0" smtClean="0"/>
              <a:t> Σοφία </a:t>
            </a:r>
          </a:p>
          <a:p>
            <a:r>
              <a:rPr lang="el-GR" dirty="0" smtClean="0"/>
              <a:t>Α.Ε.Μ: 4476</a:t>
            </a:r>
            <a:endParaRPr lang="el-GR" dirty="0"/>
          </a:p>
        </p:txBody>
      </p:sp>
      <p:pic>
        <p:nvPicPr>
          <p:cNvPr id="4" name="3 - Εικόνα" descr="αρχείο λήψης.jpg"/>
          <p:cNvPicPr>
            <a:picLocks noChangeAspect="1"/>
          </p:cNvPicPr>
          <p:nvPr/>
        </p:nvPicPr>
        <p:blipFill>
          <a:blip r:embed="rId2"/>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Βαρύτητα</a:t>
            </a:r>
            <a:endParaRPr lang="el-GR" dirty="0"/>
          </a:p>
        </p:txBody>
      </p:sp>
      <p:sp>
        <p:nvSpPr>
          <p:cNvPr id="3" name="2 - Υπότιτλος"/>
          <p:cNvSpPr>
            <a:spLocks noGrp="1"/>
          </p:cNvSpPr>
          <p:nvPr>
            <p:ph type="subTitle" idx="1"/>
          </p:nvPr>
        </p:nvSpPr>
        <p:spPr>
          <a:xfrm>
            <a:off x="0" y="1643050"/>
            <a:ext cx="8929718" cy="3500462"/>
          </a:xfrm>
        </p:spPr>
        <p:txBody>
          <a:bodyPr>
            <a:noAutofit/>
          </a:bodyPr>
          <a:lstStyle/>
          <a:p>
            <a:pPr algn="just">
              <a:buFont typeface="Arial" pitchFamily="34" charset="0"/>
              <a:buChar char="•"/>
            </a:pPr>
            <a:r>
              <a:rPr lang="el-GR" sz="2000" dirty="0" smtClean="0"/>
              <a:t>Στη φυσική, βαρύτητα ονομάζεται η ιδιότητα των υλικών σωμάτων να έλκουν και να έλκονται αμοιβαία με άλλα υλικά σώματα. </a:t>
            </a:r>
          </a:p>
          <a:p>
            <a:pPr algn="just">
              <a:buFont typeface="Arial" pitchFamily="34" charset="0"/>
              <a:buChar char="•"/>
            </a:pPr>
            <a:r>
              <a:rPr lang="el-GR" sz="2000" dirty="0" smtClean="0"/>
              <a:t> Επιπροσθέτως, η βαρύτητα είναι η αιτία της ύπαρξης της γης, του ήλιου και των άλλων αστρικών σωμάτων. </a:t>
            </a:r>
          </a:p>
          <a:p>
            <a:pPr algn="just">
              <a:buFont typeface="Arial" pitchFamily="34" charset="0"/>
              <a:buChar char="•"/>
            </a:pPr>
            <a:r>
              <a:rPr lang="el-GR" sz="2000" dirty="0" smtClean="0"/>
              <a:t>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pPr algn="just">
              <a:buFont typeface="Arial" pitchFamily="34" charset="0"/>
              <a:buChar char="•"/>
            </a:pPr>
            <a:r>
              <a:rPr lang="el-GR" sz="2000" dirty="0" smtClean="0"/>
              <a:t>Η βαρύτητα είναι από τις τέσσερις βασικές αλληλεπιδράσεις στη φύση.</a:t>
            </a:r>
          </a:p>
          <a:p>
            <a:pPr algn="just"/>
            <a:endParaRPr lang="el-GR" sz="2000" dirty="0" smtClean="0"/>
          </a:p>
          <a:p>
            <a:endParaRPr lang="el-GR" sz="2000" dirty="0"/>
          </a:p>
        </p:txBody>
      </p:sp>
      <p:pic>
        <p:nvPicPr>
          <p:cNvPr id="6" name="5 - Εικόνα" descr="αρχείο λήψης.jpg"/>
          <p:cNvPicPr>
            <a:picLocks noChangeAspect="1"/>
          </p:cNvPicPr>
          <p:nvPr/>
        </p:nvPicPr>
        <p:blipFill>
          <a:blip r:embed="rId2"/>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
        <p:nvSpPr>
          <p:cNvPr id="7" name="6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Ποιος ανακάλυψε τη βαρύτητα;</a:t>
            </a:r>
            <a:endParaRPr lang="el-GR" dirty="0"/>
          </a:p>
        </p:txBody>
      </p:sp>
      <p:sp>
        <p:nvSpPr>
          <p:cNvPr id="3" name="2 - Υπότιτλος"/>
          <p:cNvSpPr>
            <a:spLocks noGrp="1"/>
          </p:cNvSpPr>
          <p:nvPr>
            <p:ph type="subTitle" idx="1"/>
          </p:nvPr>
        </p:nvSpPr>
        <p:spPr>
          <a:xfrm>
            <a:off x="0" y="1857364"/>
            <a:ext cx="8929718" cy="3571900"/>
          </a:xfrm>
        </p:spPr>
        <p:txBody>
          <a:bodyPr>
            <a:noAutofit/>
          </a:bodyPr>
          <a:lstStyle/>
          <a:p>
            <a:r>
              <a:rPr lang="el-GR" sz="2000" dirty="0" smtClean="0"/>
              <a:t>Υπήρξαν πολλές θεωρίες για την βαρύτητα από την εποχή του Έλληνα φιλόσοφου Αριστοτέλη τον 4ο αιώνα </a:t>
            </a:r>
            <a:r>
              <a:rPr lang="el-GR" sz="2000" dirty="0" err="1" smtClean="0"/>
              <a:t>π.Χ.</a:t>
            </a:r>
            <a:r>
              <a:rPr lang="el-GR" sz="2000" dirty="0" smtClean="0"/>
              <a:t>.</a:t>
            </a:r>
          </a:p>
          <a:p>
            <a:r>
              <a:rPr lang="el-GR" sz="2000" dirty="0" smtClean="0"/>
              <a:t>Το 628, ο Ινδός αστρονόμος Βραχμαγκούπτα (Brahmagupta) ήταν ο πρώτος που διαπίστωσε πως η βαρύτητα ήταν μια ελκτική δύναμη.</a:t>
            </a:r>
          </a:p>
          <a:p>
            <a:r>
              <a:rPr lang="el-GR" sz="2000" dirty="0" smtClean="0"/>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a:t>
            </a:r>
          </a:p>
          <a:p>
            <a:endParaRPr lang="el-GR" sz="2000" dirty="0"/>
          </a:p>
        </p:txBody>
      </p:sp>
      <p:pic>
        <p:nvPicPr>
          <p:cNvPr id="4" name="3 - Εικόνα" descr="αρχείο λήψης.jpg"/>
          <p:cNvPicPr>
            <a:picLocks noChangeAspect="1"/>
          </p:cNvPicPr>
          <p:nvPr/>
        </p:nvPicPr>
        <p:blipFill>
          <a:blip r:embed="rId2"/>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
        <p:nvSpPr>
          <p:cNvPr id="5" name="4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Πως μας επηρεάζει η βαρύτητα;</a:t>
            </a:r>
            <a:endParaRPr lang="el-GR" dirty="0"/>
          </a:p>
        </p:txBody>
      </p:sp>
      <p:graphicFrame>
        <p:nvGraphicFramePr>
          <p:cNvPr id="4" name="3 - Διάγραμμα"/>
          <p:cNvGraphicFramePr/>
          <p:nvPr/>
        </p:nvGraphicFramePr>
        <p:xfrm>
          <a:off x="500034" y="1857364"/>
          <a:ext cx="8358246" cy="4135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 Εικόνα" descr="αρχείο λήψης.jpg"/>
          <p:cNvPicPr>
            <a:picLocks noChangeAspect="1"/>
          </p:cNvPicPr>
          <p:nvPr/>
        </p:nvPicPr>
        <p:blipFill>
          <a:blip r:embed="rId6"/>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
        <p:nvSpPr>
          <p:cNvPr id="6" name="5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βαρύτητα στη σελήνη</a:t>
            </a:r>
            <a:endParaRPr lang="el-GR" dirty="0"/>
          </a:p>
        </p:txBody>
      </p:sp>
      <p:sp>
        <p:nvSpPr>
          <p:cNvPr id="3" name="2 - Υπότιτλος"/>
          <p:cNvSpPr>
            <a:spLocks noGrp="1"/>
          </p:cNvSpPr>
          <p:nvPr>
            <p:ph type="subTitle" idx="1"/>
          </p:nvPr>
        </p:nvSpPr>
        <p:spPr>
          <a:xfrm>
            <a:off x="714348" y="1785926"/>
            <a:ext cx="8143932" cy="3281370"/>
          </a:xfrm>
        </p:spPr>
        <p:txBody>
          <a:bodyPr>
            <a:normAutofit/>
          </a:bodyPr>
          <a:lstStyle/>
          <a:p>
            <a:r>
              <a:rPr lang="el-GR" sz="2000" dirty="0" smtClean="0"/>
              <a:t>Η μέση απόσταση Γης - Σελήνης είναι 384.403 χιλιόμετρα (παρατηρείται ότι αυτή η απόσταση αυξάνεται κατά περίπου 0,32 εκατοστά 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a:t>
            </a:r>
            <a:endParaRPr lang="el-GR" sz="2000" dirty="0"/>
          </a:p>
        </p:txBody>
      </p:sp>
      <p:pic>
        <p:nvPicPr>
          <p:cNvPr id="4" name="3 - Εικόνα" descr="αρχείο λήψης.jpg"/>
          <p:cNvPicPr>
            <a:picLocks noChangeAspect="1"/>
          </p:cNvPicPr>
          <p:nvPr/>
        </p:nvPicPr>
        <p:blipFill>
          <a:blip r:embed="rId2"/>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
        <p:nvSpPr>
          <p:cNvPr id="5" name="4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Επίλογος</a:t>
            </a:r>
            <a:endParaRPr lang="el-GR" dirty="0"/>
          </a:p>
        </p:txBody>
      </p:sp>
      <p:sp>
        <p:nvSpPr>
          <p:cNvPr id="3" name="2 - Υπότιτλος"/>
          <p:cNvSpPr>
            <a:spLocks noGrp="1"/>
          </p:cNvSpPr>
          <p:nvPr>
            <p:ph type="subTitle" idx="1"/>
          </p:nvPr>
        </p:nvSpPr>
        <p:spPr>
          <a:xfrm>
            <a:off x="1142976" y="2714620"/>
            <a:ext cx="6400800" cy="1752600"/>
          </a:xfrm>
        </p:spPr>
        <p:txBody>
          <a:bodyPr/>
          <a:lstStyle/>
          <a:p>
            <a:r>
              <a:rPr lang="el-GR" dirty="0" smtClean="0"/>
              <a:t>Σας ευχαριστώ!!</a:t>
            </a:r>
            <a:endParaRPr lang="el-GR" dirty="0"/>
          </a:p>
        </p:txBody>
      </p:sp>
      <p:pic>
        <p:nvPicPr>
          <p:cNvPr id="4" name="3 - Εικόνα" descr="8a6f341ee0814c70be4c27cc14c9eda8.jpg"/>
          <p:cNvPicPr>
            <a:picLocks noChangeAspect="1"/>
          </p:cNvPicPr>
          <p:nvPr/>
        </p:nvPicPr>
        <p:blipFill>
          <a:blip r:embed="rId2"/>
          <a:stretch>
            <a:fillRect/>
          </a:stretch>
        </p:blipFill>
        <p:spPr>
          <a:xfrm>
            <a:off x="2928926" y="3429000"/>
            <a:ext cx="3143272" cy="2000264"/>
          </a:xfrm>
          <a:prstGeom prst="rect">
            <a:avLst/>
          </a:prstGeom>
        </p:spPr>
      </p:pic>
      <p:pic>
        <p:nvPicPr>
          <p:cNvPr id="5" name="4 - Εικόνα" descr="αρχείο λήψης.jpg"/>
          <p:cNvPicPr>
            <a:picLocks noChangeAspect="1"/>
          </p:cNvPicPr>
          <p:nvPr/>
        </p:nvPicPr>
        <p:blipFill>
          <a:blip r:embed="rId3"/>
          <a:stretch>
            <a:fillRect/>
          </a:stretch>
        </p:blipFill>
        <p:spPr>
          <a:xfrm>
            <a:off x="0" y="0"/>
            <a:ext cx="833436" cy="833436"/>
          </a:xfrm>
          <a:prstGeom prst="rect">
            <a:avLst/>
          </a:prstGeom>
          <a:ln>
            <a:noFill/>
          </a:ln>
          <a:effectLst>
            <a:outerShdw blurRad="292100" dist="139700" dir="2700000" algn="tl" rotWithShape="0">
              <a:srgbClr val="333333">
                <a:alpha val="65000"/>
              </a:srgbClr>
            </a:outerShdw>
          </a:effectLst>
        </p:spPr>
      </p:pic>
      <p:sp>
        <p:nvSpPr>
          <p:cNvPr id="6" name="5 - TextBox"/>
          <p:cNvSpPr txBox="1"/>
          <p:nvPr/>
        </p:nvSpPr>
        <p:spPr>
          <a:xfrm>
            <a:off x="785786" y="0"/>
            <a:ext cx="2754280" cy="261610"/>
          </a:xfrm>
          <a:prstGeom prst="rect">
            <a:avLst/>
          </a:prstGeom>
          <a:noFill/>
        </p:spPr>
        <p:txBody>
          <a:bodyPr wrap="none" rtlCol="0">
            <a:spAutoFit/>
          </a:bodyPr>
          <a:lstStyle/>
          <a:p>
            <a:r>
              <a:rPr lang="el-GR" sz="1100" i="1" kern="1200" dirty="0" smtClean="0">
                <a:solidFill>
                  <a:schemeClr val="bg1"/>
                </a:solidFill>
                <a:latin typeface="+mn-lt"/>
                <a:ea typeface="+mn-ea"/>
                <a:cs typeface="+mn-cs"/>
              </a:rPr>
              <a:t>Παιδαγωγικό Τμήμα Δημοτικής Εκπαίδευσης</a:t>
            </a:r>
            <a:endParaRPr lang="el-GR" sz="1100" i="1" dirty="0">
              <a:solidFill>
                <a:schemeClr val="bg1"/>
              </a:solidFill>
            </a:endParaRPr>
          </a:p>
        </p:txBody>
      </p:sp>
    </p:spTree>
  </p:cSld>
  <p:clrMapOvr>
    <a:masterClrMapping/>
  </p:clrMapOvr>
</p:sld>
</file>

<file path=ppt/theme/theme1.xml><?xml version="1.0" encoding="utf-8"?>
<a:theme xmlns:a="http://schemas.openxmlformats.org/drawingml/2006/main" name="Θέμα του Office">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538</TotalTime>
  <Words>113</Words>
  <PresentationFormat>Προβολή στην οθόνη (4:3)</PresentationFormat>
  <Paragraphs>27</Paragraphs>
  <Slides>6</Slides>
  <Notes>0</Notes>
  <HiddenSlides>0</HiddenSlides>
  <MMClips>0</MMClips>
  <ScaleCrop>false</ScaleCrop>
  <HeadingPairs>
    <vt:vector size="4" baseType="variant">
      <vt:variant>
        <vt:lpstr>Θέμα</vt:lpstr>
      </vt:variant>
      <vt:variant>
        <vt:i4>2</vt:i4>
      </vt:variant>
      <vt:variant>
        <vt:lpstr>Τίτλοι διαφανειών</vt:lpstr>
      </vt:variant>
      <vt:variant>
        <vt:i4>6</vt:i4>
      </vt:variant>
    </vt:vector>
  </HeadingPairs>
  <TitlesOfParts>
    <vt:vector size="8" baseType="lpstr">
      <vt:lpstr>Θέμα του Office</vt:lpstr>
      <vt:lpstr>Προσαρμοσμένη σχεδίαση</vt:lpstr>
      <vt:lpstr>Η Βαρύτητα</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Σοφία Μίσσιου</dc:creator>
  <cp:lastModifiedBy>Χρήστης των Windows</cp:lastModifiedBy>
  <cp:revision>55</cp:revision>
  <dcterms:created xsi:type="dcterms:W3CDTF">2018-04-23T09:42:58Z</dcterms:created>
  <dcterms:modified xsi:type="dcterms:W3CDTF">2018-04-23T20:14:26Z</dcterms:modified>
</cp:coreProperties>
</file>